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99" r:id="rId1"/>
  </p:sldMasterIdLst>
  <p:notesMasterIdLst>
    <p:notesMasterId r:id="rId6"/>
  </p:notesMasterIdLst>
  <p:handoutMasterIdLst>
    <p:handoutMasterId r:id="rId7"/>
  </p:handoutMasterIdLst>
  <p:sldIdLst>
    <p:sldId id="256" r:id="rId2"/>
    <p:sldId id="262" r:id="rId3"/>
    <p:sldId id="263" r:id="rId4"/>
    <p:sldId id="261" r:id="rId5"/>
  </p:sldIdLst>
  <p:sldSz cx="9144000" cy="5143500" type="screen16x9"/>
  <p:notesSz cx="6858000" cy="9144000"/>
  <p:defaultTextStyle>
    <a:defPPr>
      <a:defRPr lang="en-IN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win Kanhere" initials="AK" lastIdx="91" clrIdx="0">
    <p:extLst>
      <p:ext uri="{19B8F6BF-5375-455C-9EA6-DF929625EA0E}">
        <p15:presenceInfo xmlns:p15="http://schemas.microsoft.com/office/powerpoint/2012/main" userId="90d818678d35ad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B3DC"/>
    <a:srgbClr val="947B82"/>
    <a:srgbClr val="A69152"/>
    <a:srgbClr val="D5BEBF"/>
    <a:srgbClr val="3C3229"/>
    <a:srgbClr val="A7D9FF"/>
    <a:srgbClr val="1199FF"/>
    <a:srgbClr val="C2966B"/>
    <a:srgbClr val="DCD1B4"/>
    <a:srgbClr val="F5C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41054F-9BAA-4A1F-9399-3A336F647B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BCB65-0C2E-4A0A-82B8-60E8EC3C8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0E32572-0E9C-42E5-BD4E-81330790567B}" type="datetimeFigureOut">
              <a:rPr lang="en-IN" altLang="en-US"/>
              <a:pPr/>
              <a:t>16-11-2020</a:t>
            </a:fld>
            <a:endParaRPr lang="en-I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0D2CD-3FF6-4E32-90AA-E1976BA651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078E5-71C4-4BDE-BF47-9C6A4453B2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7202ED1-D9DE-436D-8290-DC7B226725F9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4.png>
</file>

<file path=ppt/media/image5.jpe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8BD378-65FD-40CD-B9F4-3D16E9ABC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DFFC7D-D550-4306-B659-93B6739BBF6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82C37C1-A4C8-4DAE-BFA7-A310559A46F7}" type="datetimeFigureOut">
              <a:rPr lang="en-IN" altLang="en-US"/>
              <a:pPr/>
              <a:t>16-11-2020</a:t>
            </a:fld>
            <a:endParaRPr lang="en-IN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1C8C64B-9814-4BA9-9B7F-B2DF931F76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735C083-C27B-4018-BF28-6B6869A64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C1766-8C9F-4E62-A80E-8D5D8D9722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9DFBD-043F-4F97-ACCD-B43DE5E15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CDDE126-FDA4-4BBA-8C40-54CAB9F6A180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DE126-FDA4-4BBA-8C40-54CAB9F6A180}" type="slidenum">
              <a:rPr lang="en-IN" altLang="en-US" smtClean="0"/>
              <a:pPr/>
              <a:t>0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2024161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4457C7BD-C9FD-45D6-A915-5E1215229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CE28F3-825E-44BF-A184-E545147C8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9B0034D-5E8E-4B4B-BE60-F133F6F19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134" y="364564"/>
            <a:ext cx="8089200" cy="60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87134" y="1028692"/>
            <a:ext cx="8056216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100" cap="small" spc="0" baseline="0">
                <a:solidFill>
                  <a:srgbClr val="A4001D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C0E6C4-E0C3-4000-9406-C12ED74AEB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8614" b="29036"/>
          <a:stretch/>
        </p:blipFill>
        <p:spPr>
          <a:xfrm>
            <a:off x="0" y="1575776"/>
            <a:ext cx="9144000" cy="3193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955FF-70E3-4D0E-94A7-6B95625971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44852" y="250118"/>
            <a:ext cx="715646" cy="71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7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ED69AC-A0DB-480A-A78A-2C83AC9F8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61409DE7-7982-4143-B3A2-33D169295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6428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187133" y="1024963"/>
            <a:ext cx="87696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5" name="Title Placeholder 2">
            <a:extLst>
              <a:ext uri="{FF2B5EF4-FFF2-40B4-BE49-F238E27FC236}">
                <a16:creationId xmlns:a16="http://schemas.microsoft.com/office/drawing/2014/main" id="{90A0D6E3-9991-400C-BF77-F221D3804AA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DC1FCF1-35DF-4D70-8130-B33B533FA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14918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207192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 hasCustomPrompt="1"/>
          </p:nvPr>
        </p:nvSpPr>
        <p:spPr>
          <a:xfrm>
            <a:off x="4616808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8" name="Title Placeholder 2">
            <a:extLst>
              <a:ext uri="{FF2B5EF4-FFF2-40B4-BE49-F238E27FC236}">
                <a16:creationId xmlns:a16="http://schemas.microsoft.com/office/drawing/2014/main" id="{DA849352-F485-4CF0-B066-C991324BC26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9F9FC96-DD42-4285-BBE9-6240BE05B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73834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191774" y="1024706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 hasCustomPrompt="1"/>
          </p:nvPr>
        </p:nvSpPr>
        <p:spPr>
          <a:xfrm>
            <a:off x="192322" y="2918209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6" name="Title Placeholder 2">
            <a:extLst>
              <a:ext uri="{FF2B5EF4-FFF2-40B4-BE49-F238E27FC236}">
                <a16:creationId xmlns:a16="http://schemas.microsoft.com/office/drawing/2014/main" id="{B18D35F0-163E-4735-AD3D-D315A63ED61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B7B36CD-BACA-43D7-8450-26AB3CA4E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47532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192323" y="1052671"/>
            <a:ext cx="4320000" cy="3759042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631679" y="1052671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4634971" y="2943919"/>
            <a:ext cx="4316706" cy="183023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8A852090-AA6E-4A28-BD3E-A29677BFD0A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4B36C55-C50B-4F1B-8344-A60F8C3E5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001254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87133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4636869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 hasCustomPrompt="1"/>
          </p:nvPr>
        </p:nvSpPr>
        <p:spPr>
          <a:xfrm>
            <a:off x="4630517" y="2947035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B3675C2C-08E6-4A34-BB33-2697B8EF92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281E116-C20D-473F-ACB0-0B355E1FE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11265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3CE6D-E728-4BB6-9885-E6BF7F3EC5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5407" y="1971532"/>
            <a:ext cx="2373186" cy="60021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Thank you!</a:t>
            </a:r>
            <a:endParaRPr lang="en-IN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44088A1B-9A89-4A1C-9A3C-28877CB683F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3448877" cy="1827114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enter contact info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  <a:p>
            <a:pPr lvl="4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4420A09-59C9-4B54-96E8-769F9C562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40422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0C003-757D-4A71-8C1A-2C8858D86B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348596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64ADC5-4014-4D0C-A23D-511D2CA7D2E1}"/>
              </a:ext>
            </a:extLst>
          </p:cNvPr>
          <p:cNvSpPr/>
          <p:nvPr/>
        </p:nvSpPr>
        <p:spPr>
          <a:xfrm>
            <a:off x="1" y="4800600"/>
            <a:ext cx="9143999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8C1515"/>
              </a:solidFill>
              <a:latin typeface="Arial"/>
            </a:endParaRPr>
          </a:p>
        </p:txBody>
      </p:sp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446804E1-F757-4643-8428-21AB7EFEA73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8090592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8CD75-236D-4247-80EB-83FA7098D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134" y="1022973"/>
            <a:ext cx="8769732" cy="37173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title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4"/>
            <a:r>
              <a:rPr lang="en-US"/>
              <a:t>Fourth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8D8278B-8445-4553-9EFD-D01DD53DE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A2523-A74D-4A7A-8B2E-98B2D97175F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517447" y="4800600"/>
            <a:ext cx="1626553" cy="3479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F5FAB7-47FA-4237-A832-11686567CB2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344852" y="258843"/>
            <a:ext cx="715646" cy="7156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</p:sldLayoutIdLst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600" kern="1200">
          <a:solidFill>
            <a:schemeClr val="bg2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000" kern="1200" cap="none" spc="20" baseline="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26297-5578-4D2E-843E-80D61CA5B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134" y="427492"/>
            <a:ext cx="8089200" cy="601200"/>
          </a:xfrm>
        </p:spPr>
        <p:txBody>
          <a:bodyPr/>
          <a:lstStyle/>
          <a:p>
            <a:r>
              <a:rPr lang="en-US" sz="3400" dirty="0">
                <a:ea typeface="MS PGothic"/>
              </a:rPr>
              <a:t>Allstate/Stanford Research Update: Observation Noise</a:t>
            </a:r>
            <a:endParaRPr lang="en-IN" sz="3400" dirty="0">
              <a:latin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396DFD-DB12-4F84-A8F0-B9706439BA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>
                <a:latin typeface="+mn-lt"/>
              </a:rPr>
              <a:t>Shubh Gupta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CB7DF2-E642-4128-9139-C581EB21F17C}"/>
              </a:ext>
            </a:extLst>
          </p:cNvPr>
          <p:cNvSpPr txBox="1"/>
          <p:nvPr/>
        </p:nvSpPr>
        <p:spPr>
          <a:xfrm>
            <a:off x="-5906" y="4789096"/>
            <a:ext cx="2861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rimson" panose="02000503000000000000" pitchFamily="50" charset="0"/>
              </a:rPr>
              <a:t>Nov 16, 2020</a:t>
            </a:r>
          </a:p>
        </p:txBody>
      </p:sp>
    </p:spTree>
    <p:extLst>
      <p:ext uri="{BB962C8B-B14F-4D97-AF65-F5344CB8AC3E}">
        <p14:creationId xmlns:p14="http://schemas.microsoft.com/office/powerpoint/2010/main" val="1833095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C4C6BE-6D43-4AD4-B4D7-97687816B7D9}"/>
              </a:ext>
            </a:extLst>
          </p:cNvPr>
          <p:cNvSpPr/>
          <p:nvPr/>
        </p:nvSpPr>
        <p:spPr>
          <a:xfrm>
            <a:off x="4312443" y="1971532"/>
            <a:ext cx="1675428" cy="600218"/>
          </a:xfrm>
          <a:prstGeom prst="rect">
            <a:avLst/>
          </a:prstGeom>
          <a:solidFill>
            <a:srgbClr val="A7D9FF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Noisy Agent States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3017FF1-AA24-4EBB-806A-8E1D969511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133" y="1018239"/>
            <a:ext cx="8769600" cy="3718800"/>
          </a:xfrm>
        </p:spPr>
        <p:txBody>
          <a:bodyPr/>
          <a:lstStyle/>
          <a:p>
            <a:r>
              <a:rPr lang="en-US" dirty="0">
                <a:latin typeface="+mj-lt"/>
              </a:rPr>
              <a:t>Idea</a:t>
            </a:r>
            <a:r>
              <a:rPr lang="en-US" dirty="0"/>
              <a:t>: Alter the simulator</a:t>
            </a:r>
          </a:p>
          <a:p>
            <a:r>
              <a:rPr lang="en-US" dirty="0">
                <a:latin typeface="+mj-lt"/>
              </a:rPr>
              <a:t>Challenge</a:t>
            </a:r>
            <a:r>
              <a:rPr lang="en-US" dirty="0"/>
              <a:t>: Large action space (measurement space)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45C91-1BB3-43BB-B260-336D2FA09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Exact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060C7-E30B-4A84-86C9-6973E3AE8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1</a:t>
            </a:fld>
            <a:endParaRPr lang="en-I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29F2E2-0EEB-402F-8F4B-7A6219BCCC3E}"/>
              </a:ext>
            </a:extLst>
          </p:cNvPr>
          <p:cNvSpPr/>
          <p:nvPr/>
        </p:nvSpPr>
        <p:spPr>
          <a:xfrm>
            <a:off x="636778" y="1971532"/>
            <a:ext cx="1675427" cy="600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AST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DC3EE7-F871-4EFF-99AE-76E927B2C821}"/>
              </a:ext>
            </a:extLst>
          </p:cNvPr>
          <p:cNvSpPr/>
          <p:nvPr/>
        </p:nvSpPr>
        <p:spPr>
          <a:xfrm>
            <a:off x="5987873" y="1971532"/>
            <a:ext cx="1675426" cy="6002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Agent States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F0A56E-7310-4EA5-A02F-5271937F35D1}"/>
              </a:ext>
            </a:extLst>
          </p:cNvPr>
          <p:cNvSpPr/>
          <p:nvPr/>
        </p:nvSpPr>
        <p:spPr>
          <a:xfrm>
            <a:off x="1571312" y="3306665"/>
            <a:ext cx="1675428" cy="600218"/>
          </a:xfrm>
          <a:prstGeom prst="rect">
            <a:avLst/>
          </a:prstGeom>
          <a:solidFill>
            <a:srgbClr val="A7D9FF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Sensor Noise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1B349FA-E43B-419E-A0B7-8788194ABD43}"/>
              </a:ext>
            </a:extLst>
          </p:cNvPr>
          <p:cNvCxnSpPr>
            <a:stCxn id="6" idx="3"/>
            <a:endCxn id="10" idx="1"/>
          </p:cNvCxnSpPr>
          <p:nvPr/>
        </p:nvCxnSpPr>
        <p:spPr>
          <a:xfrm>
            <a:off x="2312205" y="2271641"/>
            <a:ext cx="200023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C973DEA-90FD-4C44-8187-3396813CE5BA}"/>
              </a:ext>
            </a:extLst>
          </p:cNvPr>
          <p:cNvSpPr/>
          <p:nvPr/>
        </p:nvSpPr>
        <p:spPr>
          <a:xfrm>
            <a:off x="3244977" y="3306665"/>
            <a:ext cx="1675429" cy="6002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Sensor Measurements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F83CFD-8181-4391-B178-FC7A21901393}"/>
              </a:ext>
            </a:extLst>
          </p:cNvPr>
          <p:cNvSpPr/>
          <p:nvPr/>
        </p:nvSpPr>
        <p:spPr>
          <a:xfrm>
            <a:off x="5985980" y="3306665"/>
            <a:ext cx="1675427" cy="600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Rewards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F42E075-9292-43DF-ACF1-2A2F0B7FADE0}"/>
              </a:ext>
            </a:extLst>
          </p:cNvPr>
          <p:cNvCxnSpPr>
            <a:stCxn id="8" idx="2"/>
            <a:endCxn id="31" idx="0"/>
          </p:cNvCxnSpPr>
          <p:nvPr/>
        </p:nvCxnSpPr>
        <p:spPr>
          <a:xfrm flipH="1">
            <a:off x="6823694" y="2571750"/>
            <a:ext cx="1892" cy="7349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A9A77472-8E82-4BC4-B85C-9609CC9B42E1}"/>
              </a:ext>
            </a:extLst>
          </p:cNvPr>
          <p:cNvCxnSpPr>
            <a:stCxn id="16" idx="2"/>
            <a:endCxn id="31" idx="2"/>
          </p:cNvCxnSpPr>
          <p:nvPr/>
        </p:nvCxnSpPr>
        <p:spPr>
          <a:xfrm rot="16200000" flipH="1">
            <a:off x="4616360" y="1699549"/>
            <a:ext cx="12700" cy="4414668"/>
          </a:xfrm>
          <a:prstGeom prst="bentConnector3">
            <a:avLst>
              <a:gd name="adj1" fmla="val 291176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4FF7C961-DA2B-47B9-BAE0-0A8878509E8C}"/>
              </a:ext>
            </a:extLst>
          </p:cNvPr>
          <p:cNvCxnSpPr>
            <a:stCxn id="6" idx="2"/>
            <a:endCxn id="16" idx="0"/>
          </p:cNvCxnSpPr>
          <p:nvPr/>
        </p:nvCxnSpPr>
        <p:spPr>
          <a:xfrm rot="16200000" flipH="1">
            <a:off x="1574302" y="2471940"/>
            <a:ext cx="734915" cy="93453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E1244606-335D-4B43-9846-1E5803264114}"/>
              </a:ext>
            </a:extLst>
          </p:cNvPr>
          <p:cNvCxnSpPr>
            <a:cxnSpLocks/>
            <a:stCxn id="14" idx="0"/>
            <a:endCxn id="10" idx="1"/>
          </p:cNvCxnSpPr>
          <p:nvPr/>
        </p:nvCxnSpPr>
        <p:spPr>
          <a:xfrm rot="5400000" flipH="1" flipV="1">
            <a:off x="3680055" y="2674278"/>
            <a:ext cx="1035024" cy="22975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B68EE321-37F0-44A8-8D4F-448A02FAE20B}"/>
              </a:ext>
            </a:extLst>
          </p:cNvPr>
          <p:cNvCxnSpPr>
            <a:stCxn id="10" idx="2"/>
            <a:endCxn id="31" idx="0"/>
          </p:cNvCxnSpPr>
          <p:nvPr/>
        </p:nvCxnSpPr>
        <p:spPr>
          <a:xfrm rot="16200000" flipH="1">
            <a:off x="5619468" y="2102438"/>
            <a:ext cx="734915" cy="1673537"/>
          </a:xfrm>
          <a:prstGeom prst="bentConnector3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4D0D38B-929C-41E4-9ADD-3ECDB34A64E4}"/>
              </a:ext>
            </a:extLst>
          </p:cNvPr>
          <p:cNvSpPr txBox="1"/>
          <p:nvPr/>
        </p:nvSpPr>
        <p:spPr>
          <a:xfrm>
            <a:off x="4259007" y="4242633"/>
            <a:ext cx="1322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Log probability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769D26D-100E-41D5-8CF7-75470E37852D}"/>
              </a:ext>
            </a:extLst>
          </p:cNvPr>
          <p:cNvSpPr txBox="1"/>
          <p:nvPr/>
        </p:nvSpPr>
        <p:spPr>
          <a:xfrm>
            <a:off x="5148264" y="2631429"/>
            <a:ext cx="1322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Log probability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A29DB2A-C082-47AD-BDFE-FFA86C80425D}"/>
              </a:ext>
            </a:extLst>
          </p:cNvPr>
          <p:cNvSpPr txBox="1"/>
          <p:nvPr/>
        </p:nvSpPr>
        <p:spPr>
          <a:xfrm>
            <a:off x="1992605" y="2571748"/>
            <a:ext cx="2126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State estimation algorithm</a:t>
            </a:r>
          </a:p>
        </p:txBody>
      </p:sp>
    </p:spTree>
    <p:extLst>
      <p:ext uri="{BB962C8B-B14F-4D97-AF65-F5344CB8AC3E}">
        <p14:creationId xmlns:p14="http://schemas.microsoft.com/office/powerpoint/2010/main" val="396767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C4C6BE-6D43-4AD4-B4D7-97687816B7D9}"/>
              </a:ext>
            </a:extLst>
          </p:cNvPr>
          <p:cNvSpPr/>
          <p:nvPr/>
        </p:nvSpPr>
        <p:spPr>
          <a:xfrm>
            <a:off x="4312443" y="1971532"/>
            <a:ext cx="1675428" cy="600218"/>
          </a:xfrm>
          <a:prstGeom prst="rect">
            <a:avLst/>
          </a:prstGeom>
          <a:solidFill>
            <a:srgbClr val="A7D9FF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Noisy Agent States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3017FF1-AA24-4EBB-806A-8E1D969511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133" y="1018239"/>
            <a:ext cx="8769600" cy="3718800"/>
          </a:xfrm>
        </p:spPr>
        <p:txBody>
          <a:bodyPr/>
          <a:lstStyle/>
          <a:p>
            <a:r>
              <a:rPr lang="en-US" dirty="0">
                <a:latin typeface="+mj-lt"/>
              </a:rPr>
              <a:t>Idea</a:t>
            </a:r>
            <a:r>
              <a:rPr lang="en-US" dirty="0"/>
              <a:t>: Alter the log probability of actions</a:t>
            </a:r>
          </a:p>
          <a:p>
            <a:r>
              <a:rPr lang="en-US" dirty="0">
                <a:latin typeface="+mj-lt"/>
              </a:rPr>
              <a:t>Challenge</a:t>
            </a:r>
            <a:r>
              <a:rPr lang="en-US" dirty="0"/>
              <a:t>: Accurate estimation of probability for relative importance of failure events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45C91-1BB3-43BB-B260-336D2FA09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060C7-E30B-4A84-86C9-6973E3AE8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2</a:t>
            </a:fld>
            <a:endParaRPr lang="en-I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29F2E2-0EEB-402F-8F4B-7A6219BCCC3E}"/>
              </a:ext>
            </a:extLst>
          </p:cNvPr>
          <p:cNvSpPr/>
          <p:nvPr/>
        </p:nvSpPr>
        <p:spPr>
          <a:xfrm>
            <a:off x="636778" y="1971532"/>
            <a:ext cx="1675427" cy="600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AST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DC3EE7-F871-4EFF-99AE-76E927B2C821}"/>
              </a:ext>
            </a:extLst>
          </p:cNvPr>
          <p:cNvSpPr/>
          <p:nvPr/>
        </p:nvSpPr>
        <p:spPr>
          <a:xfrm>
            <a:off x="5987873" y="1971532"/>
            <a:ext cx="1675426" cy="6002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Agent States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1B349FA-E43B-419E-A0B7-8788194ABD43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2312205" y="2271641"/>
            <a:ext cx="2000238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C973DEA-90FD-4C44-8187-3396813CE5BA}"/>
              </a:ext>
            </a:extLst>
          </p:cNvPr>
          <p:cNvSpPr/>
          <p:nvPr/>
        </p:nvSpPr>
        <p:spPr>
          <a:xfrm>
            <a:off x="3244977" y="3306665"/>
            <a:ext cx="1675429" cy="6002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Sensor Measurements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F83CFD-8181-4391-B178-FC7A21901393}"/>
              </a:ext>
            </a:extLst>
          </p:cNvPr>
          <p:cNvSpPr/>
          <p:nvPr/>
        </p:nvSpPr>
        <p:spPr>
          <a:xfrm>
            <a:off x="5985980" y="3306665"/>
            <a:ext cx="1675427" cy="600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Rewards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F42E075-9292-43DF-ACF1-2A2F0B7FADE0}"/>
              </a:ext>
            </a:extLst>
          </p:cNvPr>
          <p:cNvCxnSpPr>
            <a:stCxn id="8" idx="2"/>
            <a:endCxn id="31" idx="0"/>
          </p:cNvCxnSpPr>
          <p:nvPr/>
        </p:nvCxnSpPr>
        <p:spPr>
          <a:xfrm flipH="1">
            <a:off x="6823694" y="2571750"/>
            <a:ext cx="1892" cy="7349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B68EE321-37F0-44A8-8D4F-448A02FAE20B}"/>
              </a:ext>
            </a:extLst>
          </p:cNvPr>
          <p:cNvCxnSpPr>
            <a:stCxn id="10" idx="2"/>
            <a:endCxn id="31" idx="0"/>
          </p:cNvCxnSpPr>
          <p:nvPr/>
        </p:nvCxnSpPr>
        <p:spPr>
          <a:xfrm rot="16200000" flipH="1">
            <a:off x="5619468" y="2102438"/>
            <a:ext cx="734915" cy="1673537"/>
          </a:xfrm>
          <a:prstGeom prst="bentConnector3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4AE1B29-30C0-4E16-9B61-A9707DE5F727}"/>
              </a:ext>
            </a:extLst>
          </p:cNvPr>
          <p:cNvCxnSpPr>
            <a:cxnSpLocks/>
            <a:stCxn id="14" idx="0"/>
          </p:cNvCxnSpPr>
          <p:nvPr/>
        </p:nvCxnSpPr>
        <p:spPr>
          <a:xfrm rot="5400000" flipH="1" flipV="1">
            <a:off x="4174352" y="2466213"/>
            <a:ext cx="748793" cy="93211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B919FAF-DDE1-4ACA-B745-ED7B64AD3E77}"/>
              </a:ext>
            </a:extLst>
          </p:cNvPr>
          <p:cNvSpPr txBox="1"/>
          <p:nvPr/>
        </p:nvSpPr>
        <p:spPr>
          <a:xfrm>
            <a:off x="1976888" y="2657589"/>
            <a:ext cx="2113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Approximate probability distribution mapping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29A203-B3D0-4C5A-82A3-63BFF2FE2D94}"/>
              </a:ext>
            </a:extLst>
          </p:cNvPr>
          <p:cNvSpPr txBox="1"/>
          <p:nvPr/>
        </p:nvSpPr>
        <p:spPr>
          <a:xfrm>
            <a:off x="5145129" y="2636797"/>
            <a:ext cx="1322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Log probability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5585FA-6C11-4546-8801-752BC1F79C2C}"/>
              </a:ext>
            </a:extLst>
          </p:cNvPr>
          <p:cNvSpPr txBox="1"/>
          <p:nvPr/>
        </p:nvSpPr>
        <p:spPr>
          <a:xfrm>
            <a:off x="2484645" y="3964646"/>
            <a:ext cx="2977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(Specified probability distribution and state estimation algorithm)</a:t>
            </a:r>
          </a:p>
        </p:txBody>
      </p:sp>
    </p:spTree>
    <p:extLst>
      <p:ext uri="{BB962C8B-B14F-4D97-AF65-F5344CB8AC3E}">
        <p14:creationId xmlns:p14="http://schemas.microsoft.com/office/powerpoint/2010/main" val="597303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42405F-1F0D-4142-9465-A7B1D1F1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33" y="523992"/>
            <a:ext cx="7707313" cy="600218"/>
          </a:xfrm>
        </p:spPr>
        <p:txBody>
          <a:bodyPr/>
          <a:lstStyle/>
          <a:p>
            <a:r>
              <a:rPr lang="en-US" dirty="0"/>
              <a:t>Position estimation using GPS Range Measurements (Gaussian Noise)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7B4C2-3D47-4517-981A-4654E717E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3</a:t>
            </a:fld>
            <a:endParaRPr lang="en-IN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CBB5CA-5F4F-4989-9359-C3779299D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33" y="1418180"/>
            <a:ext cx="4270150" cy="20330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878E25-2A62-4873-9141-E9F446E49E7D}"/>
              </a:ext>
            </a:extLst>
          </p:cNvPr>
          <p:cNvSpPr txBox="1"/>
          <p:nvPr/>
        </p:nvSpPr>
        <p:spPr>
          <a:xfrm>
            <a:off x="1471651" y="348498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Exact approach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7594AD-28E7-46F5-B283-AEB14C1A8E7A}"/>
              </a:ext>
            </a:extLst>
          </p:cNvPr>
          <p:cNvSpPr/>
          <p:nvPr/>
        </p:nvSpPr>
        <p:spPr>
          <a:xfrm>
            <a:off x="4268618" y="4257421"/>
            <a:ext cx="245660" cy="245660"/>
          </a:xfrm>
          <a:prstGeom prst="rect">
            <a:avLst/>
          </a:prstGeom>
          <a:solidFill>
            <a:srgbClr val="A69152"/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C3194F-C881-418D-8805-C73C2F94032F}"/>
              </a:ext>
            </a:extLst>
          </p:cNvPr>
          <p:cNvSpPr/>
          <p:nvPr/>
        </p:nvSpPr>
        <p:spPr>
          <a:xfrm>
            <a:off x="6481976" y="4257421"/>
            <a:ext cx="245660" cy="245660"/>
          </a:xfrm>
          <a:prstGeom prst="rect">
            <a:avLst/>
          </a:prstGeom>
          <a:solidFill>
            <a:srgbClr val="B0B3DC"/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6D627-9F78-4185-9ACA-34BEAFF3865A}"/>
              </a:ext>
            </a:extLst>
          </p:cNvPr>
          <p:cNvSpPr txBox="1"/>
          <p:nvPr/>
        </p:nvSpPr>
        <p:spPr>
          <a:xfrm>
            <a:off x="4572000" y="4195585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 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81DC23-A756-4D16-BAA2-2FAE09A0DDA0}"/>
              </a:ext>
            </a:extLst>
          </p:cNvPr>
          <p:cNvSpPr txBox="1"/>
          <p:nvPr/>
        </p:nvSpPr>
        <p:spPr>
          <a:xfrm>
            <a:off x="6821792" y="4195585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Noisy Position</a:t>
            </a: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B443D1E-7AA2-444B-821D-4E942106D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719" y="1418179"/>
            <a:ext cx="4270150" cy="20330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392EE3-DC61-4D88-8C53-5221D65B5DAF}"/>
              </a:ext>
            </a:extLst>
          </p:cNvPr>
          <p:cNvSpPr txBox="1"/>
          <p:nvPr/>
        </p:nvSpPr>
        <p:spPr>
          <a:xfrm>
            <a:off x="5616173" y="3484980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Approximate approach</a:t>
            </a:r>
          </a:p>
        </p:txBody>
      </p:sp>
    </p:spTree>
    <p:extLst>
      <p:ext uri="{BB962C8B-B14F-4D97-AF65-F5344CB8AC3E}">
        <p14:creationId xmlns:p14="http://schemas.microsoft.com/office/powerpoint/2010/main" val="3760444665"/>
      </p:ext>
    </p:extLst>
  </p:cSld>
  <p:clrMapOvr>
    <a:masterClrMapping/>
  </p:clrMapOvr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5648</TotalTime>
  <Words>118</Words>
  <Application>Microsoft Office PowerPoint</Application>
  <PresentationFormat>On-screen Show (16:9)</PresentationFormat>
  <Paragraphs>35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Courier New</vt:lpstr>
      <vt:lpstr>Crimson</vt:lpstr>
      <vt:lpstr>Source Sans Pro</vt:lpstr>
      <vt:lpstr>Source Sans Pro Semibold</vt:lpstr>
      <vt:lpstr>Wingdings</vt:lpstr>
      <vt:lpstr>SU_Template_TopBar</vt:lpstr>
      <vt:lpstr>Allstate/Stanford Research Update: Observation Noise</vt:lpstr>
      <vt:lpstr>Exact Approach</vt:lpstr>
      <vt:lpstr>Approximate Approach</vt:lpstr>
      <vt:lpstr>Position estimation using GPS Range Measurements (Gaussian Noise)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DEMO: Overview of ROS and Kalman Filter</dc:title>
  <dc:creator>Shubh Gupta</dc:creator>
  <cp:lastModifiedBy>Shubh Gupta</cp:lastModifiedBy>
  <cp:revision>372</cp:revision>
  <dcterms:created xsi:type="dcterms:W3CDTF">2020-09-20T18:59:01Z</dcterms:created>
  <dcterms:modified xsi:type="dcterms:W3CDTF">2020-11-16T21:28:08Z</dcterms:modified>
</cp:coreProperties>
</file>